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3" r:id="rId3"/>
    <p:sldId id="288" r:id="rId4"/>
    <p:sldId id="294" r:id="rId5"/>
    <p:sldId id="292" r:id="rId6"/>
    <p:sldId id="284" r:id="rId7"/>
    <p:sldId id="285" r:id="rId8"/>
    <p:sldId id="282" r:id="rId9"/>
    <p:sldId id="287" r:id="rId10"/>
    <p:sldId id="295" r:id="rId11"/>
    <p:sldId id="291" r:id="rId12"/>
    <p:sldId id="293" r:id="rId13"/>
  </p:sldIdLst>
  <p:sldSz cx="9144000" cy="5143500" type="screen16x9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97" autoAdjust="0"/>
    <p:restoredTop sz="94280" autoAdjust="0"/>
  </p:normalViewPr>
  <p:slideViewPr>
    <p:cSldViewPr>
      <p:cViewPr varScale="1">
        <p:scale>
          <a:sx n="93" d="100"/>
          <a:sy n="93" d="100"/>
        </p:scale>
        <p:origin x="-60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B5DCA5-4435-430B-A2BE-325D32B2DFE8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70E90B9-0086-4922-B7B9-7E3138E38B50}">
      <dgm:prSet phldrT="[Текст]" custT="1"/>
      <dgm:spPr/>
      <dgm:t>
        <a:bodyPr/>
        <a:lstStyle/>
        <a:p>
          <a:r>
            <a:rPr lang="ru-RU" sz="1200" dirty="0" smtClean="0"/>
            <a:t>Стратегический менеджмент в образовательных организациях дополнительного образования как фактор эффективности системы развития дополнительного образования детей </a:t>
          </a:r>
          <a:endParaRPr lang="ru-RU" sz="1200" dirty="0"/>
        </a:p>
      </dgm:t>
    </dgm:pt>
    <dgm:pt modelId="{B88A10F3-2690-49F4-AF05-7B012FB7E719}" type="parTrans" cxnId="{5423D34E-0FEF-44A3-847C-F38944BE4935}">
      <dgm:prSet/>
      <dgm:spPr/>
      <dgm:t>
        <a:bodyPr/>
        <a:lstStyle/>
        <a:p>
          <a:endParaRPr lang="ru-RU"/>
        </a:p>
      </dgm:t>
    </dgm:pt>
    <dgm:pt modelId="{93330EF0-3BB7-44D2-BC6C-B1E74274545D}" type="sibTrans" cxnId="{5423D34E-0FEF-44A3-847C-F38944BE4935}">
      <dgm:prSet/>
      <dgm:spPr/>
      <dgm:t>
        <a:bodyPr/>
        <a:lstStyle/>
        <a:p>
          <a:endParaRPr lang="ru-RU"/>
        </a:p>
      </dgm:t>
    </dgm:pt>
    <dgm:pt modelId="{BA843470-493E-453E-AF14-7CAEC7BE2FF0}">
      <dgm:prSet phldrT="[Текст]" custT="1"/>
      <dgm:spPr/>
      <dgm:t>
        <a:bodyPr/>
        <a:lstStyle/>
        <a:p>
          <a:r>
            <a:rPr lang="ru-RU" sz="1200" smtClean="0"/>
            <a:t>Методика подготовки обучающихся к конкурсу «Я - мастер</a:t>
          </a:r>
          <a:endParaRPr lang="ru-RU" sz="1200" dirty="0"/>
        </a:p>
      </dgm:t>
    </dgm:pt>
    <dgm:pt modelId="{7B9066AA-B159-4351-AEED-4706826C8EB3}" type="parTrans" cxnId="{0B5DE508-6401-4152-B0E0-6A620FA05706}">
      <dgm:prSet/>
      <dgm:spPr/>
      <dgm:t>
        <a:bodyPr/>
        <a:lstStyle/>
        <a:p>
          <a:endParaRPr lang="ru-RU"/>
        </a:p>
      </dgm:t>
    </dgm:pt>
    <dgm:pt modelId="{4711ED70-0474-4342-A019-05F57589F263}" type="sibTrans" cxnId="{0B5DE508-6401-4152-B0E0-6A620FA05706}">
      <dgm:prSet/>
      <dgm:spPr/>
      <dgm:t>
        <a:bodyPr/>
        <a:lstStyle/>
        <a:p>
          <a:endParaRPr lang="ru-RU"/>
        </a:p>
      </dgm:t>
    </dgm:pt>
    <dgm:pt modelId="{AF88EC1F-996F-4FBA-928A-FB51FC746345}">
      <dgm:prSet phldrT="[Текст]" custT="1"/>
      <dgm:spPr/>
      <dgm:t>
        <a:bodyPr/>
        <a:lstStyle/>
        <a:p>
          <a:r>
            <a:rPr lang="ru-RU" sz="1200" smtClean="0"/>
            <a:t>Методика подготовки обучающихся к Чемпионату мира «</a:t>
          </a:r>
          <a:r>
            <a:rPr lang="en-US" sz="1200" smtClean="0"/>
            <a:t>Junior Skills</a:t>
          </a:r>
          <a:r>
            <a:rPr lang="ru-RU" sz="1200" smtClean="0"/>
            <a:t>» по компетенции</a:t>
          </a:r>
          <a:endParaRPr lang="ru-RU" sz="1200" dirty="0"/>
        </a:p>
      </dgm:t>
    </dgm:pt>
    <dgm:pt modelId="{320A2BF0-E3A6-49CB-A077-97FB863DC0C8}" type="parTrans" cxnId="{0D523740-0FB2-4342-A080-49F28875B5D6}">
      <dgm:prSet/>
      <dgm:spPr/>
      <dgm:t>
        <a:bodyPr/>
        <a:lstStyle/>
        <a:p>
          <a:endParaRPr lang="ru-RU"/>
        </a:p>
      </dgm:t>
    </dgm:pt>
    <dgm:pt modelId="{662451ED-DCD2-42A5-B362-573FFEB6C4D1}" type="sibTrans" cxnId="{0D523740-0FB2-4342-A080-49F28875B5D6}">
      <dgm:prSet/>
      <dgm:spPr/>
      <dgm:t>
        <a:bodyPr/>
        <a:lstStyle/>
        <a:p>
          <a:endParaRPr lang="ru-RU"/>
        </a:p>
      </dgm:t>
    </dgm:pt>
    <dgm:pt modelId="{EEF9A027-EAE5-4993-8D20-540AEF8DF545}">
      <dgm:prSet phldrT="[Текст]" custT="1"/>
      <dgm:spPr/>
      <dgm:t>
        <a:bodyPr/>
        <a:lstStyle/>
        <a:p>
          <a:r>
            <a:rPr lang="ru-RU" sz="1200" dirty="0" smtClean="0"/>
            <a:t>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</a:t>
          </a:r>
          <a:endParaRPr lang="ru-RU" sz="1200" dirty="0"/>
        </a:p>
      </dgm:t>
    </dgm:pt>
    <dgm:pt modelId="{ABBC67A2-AADC-462D-ABCD-4816A38AC203}" type="parTrans" cxnId="{7D966C1B-3704-4A25-9638-07C7F76045C1}">
      <dgm:prSet/>
      <dgm:spPr/>
      <dgm:t>
        <a:bodyPr/>
        <a:lstStyle/>
        <a:p>
          <a:endParaRPr lang="ru-RU"/>
        </a:p>
      </dgm:t>
    </dgm:pt>
    <dgm:pt modelId="{FD280532-5BBE-4707-A53E-966D8B4BEF31}" type="sibTrans" cxnId="{7D966C1B-3704-4A25-9638-07C7F76045C1}">
      <dgm:prSet/>
      <dgm:spPr/>
      <dgm:t>
        <a:bodyPr/>
        <a:lstStyle/>
        <a:p>
          <a:endParaRPr lang="ru-RU"/>
        </a:p>
      </dgm:t>
    </dgm:pt>
    <dgm:pt modelId="{1E21E3FF-AADD-4550-A105-68AACF50E861}" type="pres">
      <dgm:prSet presAssocID="{44B5DCA5-4435-430B-A2BE-325D32B2DFE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26FA4A-7ED0-4AB4-90C8-CF6C9D4B714F}" type="pres">
      <dgm:prSet presAssocID="{C70E90B9-0086-4922-B7B9-7E3138E38B50}" presName="parentLin" presStyleCnt="0"/>
      <dgm:spPr/>
    </dgm:pt>
    <dgm:pt modelId="{85548D13-FB70-4124-901A-E772036398F4}" type="pres">
      <dgm:prSet presAssocID="{C70E90B9-0086-4922-B7B9-7E3138E38B5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04E1C69-E166-481B-9389-EDA4176EA8F3}" type="pres">
      <dgm:prSet presAssocID="{C70E90B9-0086-4922-B7B9-7E3138E38B50}" presName="parentText" presStyleLbl="node1" presStyleIdx="0" presStyleCnt="4" custScaleX="131842" custScaleY="1614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46BD58-6C1B-41E9-832E-A9984B16D8B2}" type="pres">
      <dgm:prSet presAssocID="{C70E90B9-0086-4922-B7B9-7E3138E38B50}" presName="negativeSpace" presStyleCnt="0"/>
      <dgm:spPr/>
    </dgm:pt>
    <dgm:pt modelId="{0500EDFC-BE47-4D00-AD91-FB82B3028E71}" type="pres">
      <dgm:prSet presAssocID="{C70E90B9-0086-4922-B7B9-7E3138E38B50}" presName="childText" presStyleLbl="conFgAcc1" presStyleIdx="0" presStyleCnt="4">
        <dgm:presLayoutVars>
          <dgm:bulletEnabled val="1"/>
        </dgm:presLayoutVars>
      </dgm:prSet>
      <dgm:spPr/>
    </dgm:pt>
    <dgm:pt modelId="{BF9A4F73-634A-45FB-8DF0-19EC478E9BA1}" type="pres">
      <dgm:prSet presAssocID="{93330EF0-3BB7-44D2-BC6C-B1E74274545D}" presName="spaceBetweenRectangles" presStyleCnt="0"/>
      <dgm:spPr/>
    </dgm:pt>
    <dgm:pt modelId="{8DE7AFE1-5549-4270-9302-129B5E264D6B}" type="pres">
      <dgm:prSet presAssocID="{BA843470-493E-453E-AF14-7CAEC7BE2FF0}" presName="parentLin" presStyleCnt="0"/>
      <dgm:spPr/>
    </dgm:pt>
    <dgm:pt modelId="{5EBC9345-2C18-4433-817E-F2B8550E688B}" type="pres">
      <dgm:prSet presAssocID="{BA843470-493E-453E-AF14-7CAEC7BE2FF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16BBD0E-75C7-45EE-B1A2-24A26AAF2A01}" type="pres">
      <dgm:prSet presAssocID="{BA843470-493E-453E-AF14-7CAEC7BE2FF0}" presName="parentText" presStyleLbl="node1" presStyleIdx="1" presStyleCnt="4" custScaleX="131351" custScaleY="11400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6FD3F-13F7-41BD-B139-6529D7672163}" type="pres">
      <dgm:prSet presAssocID="{BA843470-493E-453E-AF14-7CAEC7BE2FF0}" presName="negativeSpace" presStyleCnt="0"/>
      <dgm:spPr/>
    </dgm:pt>
    <dgm:pt modelId="{A602EE86-CBA6-4178-944D-BF0DE32F1292}" type="pres">
      <dgm:prSet presAssocID="{BA843470-493E-453E-AF14-7CAEC7BE2FF0}" presName="childText" presStyleLbl="conFgAcc1" presStyleIdx="1" presStyleCnt="4">
        <dgm:presLayoutVars>
          <dgm:bulletEnabled val="1"/>
        </dgm:presLayoutVars>
      </dgm:prSet>
      <dgm:spPr/>
    </dgm:pt>
    <dgm:pt modelId="{AA25E8DD-2DEB-43CA-ABB8-ED2A57662019}" type="pres">
      <dgm:prSet presAssocID="{4711ED70-0474-4342-A019-05F57589F263}" presName="spaceBetweenRectangles" presStyleCnt="0"/>
      <dgm:spPr/>
    </dgm:pt>
    <dgm:pt modelId="{9A744561-B88F-4F00-A816-E3B63D240DA0}" type="pres">
      <dgm:prSet presAssocID="{AF88EC1F-996F-4FBA-928A-FB51FC746345}" presName="parentLin" presStyleCnt="0"/>
      <dgm:spPr/>
    </dgm:pt>
    <dgm:pt modelId="{274835DF-BF49-4DD5-A724-3735838840A1}" type="pres">
      <dgm:prSet presAssocID="{AF88EC1F-996F-4FBA-928A-FB51FC746345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1FBF76D1-39D3-483A-8B1D-E5093ED30745}" type="pres">
      <dgm:prSet presAssocID="{AF88EC1F-996F-4FBA-928A-FB51FC746345}" presName="parentText" presStyleLbl="node1" presStyleIdx="2" presStyleCnt="4" custScaleX="130658" custScaleY="1256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0CEE50-70BB-4022-AA46-40D0B3FB4E9C}" type="pres">
      <dgm:prSet presAssocID="{AF88EC1F-996F-4FBA-928A-FB51FC746345}" presName="negativeSpace" presStyleCnt="0"/>
      <dgm:spPr/>
    </dgm:pt>
    <dgm:pt modelId="{20D61642-B283-42F4-8D98-61482BD6290F}" type="pres">
      <dgm:prSet presAssocID="{AF88EC1F-996F-4FBA-928A-FB51FC746345}" presName="childText" presStyleLbl="conFgAcc1" presStyleIdx="2" presStyleCnt="4">
        <dgm:presLayoutVars>
          <dgm:bulletEnabled val="1"/>
        </dgm:presLayoutVars>
      </dgm:prSet>
      <dgm:spPr/>
    </dgm:pt>
    <dgm:pt modelId="{552EA23D-B318-4EE4-8228-823C8EDA7002}" type="pres">
      <dgm:prSet presAssocID="{662451ED-DCD2-42A5-B362-573FFEB6C4D1}" presName="spaceBetweenRectangles" presStyleCnt="0"/>
      <dgm:spPr/>
    </dgm:pt>
    <dgm:pt modelId="{00C43E54-A5C0-47BA-BEC5-3BBD6279A3BB}" type="pres">
      <dgm:prSet presAssocID="{EEF9A027-EAE5-4993-8D20-540AEF8DF545}" presName="parentLin" presStyleCnt="0"/>
      <dgm:spPr/>
    </dgm:pt>
    <dgm:pt modelId="{70D7F411-1DEA-4D5A-8742-B2E1E3CD456C}" type="pres">
      <dgm:prSet presAssocID="{EEF9A027-EAE5-4993-8D20-540AEF8DF54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D544662C-DE5C-4E74-A6E6-A4A5884363F1}" type="pres">
      <dgm:prSet presAssocID="{EEF9A027-EAE5-4993-8D20-540AEF8DF545}" presName="parentText" presStyleLbl="node1" presStyleIdx="3" presStyleCnt="4" custScaleX="129133" custScaleY="2171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ECF59D-A458-4152-97C0-549E9911860F}" type="pres">
      <dgm:prSet presAssocID="{EEF9A027-EAE5-4993-8D20-540AEF8DF545}" presName="negativeSpace" presStyleCnt="0"/>
      <dgm:spPr/>
    </dgm:pt>
    <dgm:pt modelId="{25B57677-38CD-48BD-8988-16D738EAB502}" type="pres">
      <dgm:prSet presAssocID="{EEF9A027-EAE5-4993-8D20-540AEF8DF54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D966C1B-3704-4A25-9638-07C7F76045C1}" srcId="{44B5DCA5-4435-430B-A2BE-325D32B2DFE8}" destId="{EEF9A027-EAE5-4993-8D20-540AEF8DF545}" srcOrd="3" destOrd="0" parTransId="{ABBC67A2-AADC-462D-ABCD-4816A38AC203}" sibTransId="{FD280532-5BBE-4707-A53E-966D8B4BEF31}"/>
    <dgm:cxn modelId="{0B5DE508-6401-4152-B0E0-6A620FA05706}" srcId="{44B5DCA5-4435-430B-A2BE-325D32B2DFE8}" destId="{BA843470-493E-453E-AF14-7CAEC7BE2FF0}" srcOrd="1" destOrd="0" parTransId="{7B9066AA-B159-4351-AEED-4706826C8EB3}" sibTransId="{4711ED70-0474-4342-A019-05F57589F263}"/>
    <dgm:cxn modelId="{5EC04F3C-E5E4-4E2A-81FF-1903E398A90B}" type="presOf" srcId="{BA843470-493E-453E-AF14-7CAEC7BE2FF0}" destId="{F16BBD0E-75C7-45EE-B1A2-24A26AAF2A01}" srcOrd="1" destOrd="0" presId="urn:microsoft.com/office/officeart/2005/8/layout/list1"/>
    <dgm:cxn modelId="{12AC3354-F9BD-4363-B47B-32D105C5DC16}" type="presOf" srcId="{EEF9A027-EAE5-4993-8D20-540AEF8DF545}" destId="{D544662C-DE5C-4E74-A6E6-A4A5884363F1}" srcOrd="1" destOrd="0" presId="urn:microsoft.com/office/officeart/2005/8/layout/list1"/>
    <dgm:cxn modelId="{0574200D-2BB9-4E73-BF95-23893E3E2EB8}" type="presOf" srcId="{AF88EC1F-996F-4FBA-928A-FB51FC746345}" destId="{274835DF-BF49-4DD5-A724-3735838840A1}" srcOrd="0" destOrd="0" presId="urn:microsoft.com/office/officeart/2005/8/layout/list1"/>
    <dgm:cxn modelId="{CE33854E-1EEC-4784-8F94-21A6096E9345}" type="presOf" srcId="{AF88EC1F-996F-4FBA-928A-FB51FC746345}" destId="{1FBF76D1-39D3-483A-8B1D-E5093ED30745}" srcOrd="1" destOrd="0" presId="urn:microsoft.com/office/officeart/2005/8/layout/list1"/>
    <dgm:cxn modelId="{0D523740-0FB2-4342-A080-49F28875B5D6}" srcId="{44B5DCA5-4435-430B-A2BE-325D32B2DFE8}" destId="{AF88EC1F-996F-4FBA-928A-FB51FC746345}" srcOrd="2" destOrd="0" parTransId="{320A2BF0-E3A6-49CB-A077-97FB863DC0C8}" sibTransId="{662451ED-DCD2-42A5-B362-573FFEB6C4D1}"/>
    <dgm:cxn modelId="{516A8F5F-3AC7-462F-B037-85073784D776}" type="presOf" srcId="{C70E90B9-0086-4922-B7B9-7E3138E38B50}" destId="{85548D13-FB70-4124-901A-E772036398F4}" srcOrd="0" destOrd="0" presId="urn:microsoft.com/office/officeart/2005/8/layout/list1"/>
    <dgm:cxn modelId="{DA46335E-2ACA-42C0-80E8-DFA384CBA9D5}" type="presOf" srcId="{44B5DCA5-4435-430B-A2BE-325D32B2DFE8}" destId="{1E21E3FF-AADD-4550-A105-68AACF50E861}" srcOrd="0" destOrd="0" presId="urn:microsoft.com/office/officeart/2005/8/layout/list1"/>
    <dgm:cxn modelId="{ECF04B57-0476-463D-B62D-02BE1E238DB2}" type="presOf" srcId="{EEF9A027-EAE5-4993-8D20-540AEF8DF545}" destId="{70D7F411-1DEA-4D5A-8742-B2E1E3CD456C}" srcOrd="0" destOrd="0" presId="urn:microsoft.com/office/officeart/2005/8/layout/list1"/>
    <dgm:cxn modelId="{F74CD0AD-86AE-43C0-8F4D-AD903C3127DA}" type="presOf" srcId="{BA843470-493E-453E-AF14-7CAEC7BE2FF0}" destId="{5EBC9345-2C18-4433-817E-F2B8550E688B}" srcOrd="0" destOrd="0" presId="urn:microsoft.com/office/officeart/2005/8/layout/list1"/>
    <dgm:cxn modelId="{5423D34E-0FEF-44A3-847C-F38944BE4935}" srcId="{44B5DCA5-4435-430B-A2BE-325D32B2DFE8}" destId="{C70E90B9-0086-4922-B7B9-7E3138E38B50}" srcOrd="0" destOrd="0" parTransId="{B88A10F3-2690-49F4-AF05-7B012FB7E719}" sibTransId="{93330EF0-3BB7-44D2-BC6C-B1E74274545D}"/>
    <dgm:cxn modelId="{85402E70-723F-4A7D-BA6B-9237B8CC671D}" type="presOf" srcId="{C70E90B9-0086-4922-B7B9-7E3138E38B50}" destId="{704E1C69-E166-481B-9389-EDA4176EA8F3}" srcOrd="1" destOrd="0" presId="urn:microsoft.com/office/officeart/2005/8/layout/list1"/>
    <dgm:cxn modelId="{CFEA76F7-844C-41FC-ADC0-CC720961C205}" type="presParOf" srcId="{1E21E3FF-AADD-4550-A105-68AACF50E861}" destId="{A226FA4A-7ED0-4AB4-90C8-CF6C9D4B714F}" srcOrd="0" destOrd="0" presId="urn:microsoft.com/office/officeart/2005/8/layout/list1"/>
    <dgm:cxn modelId="{BA65C4B9-1EAE-4896-A4C4-23908EAD56B8}" type="presParOf" srcId="{A226FA4A-7ED0-4AB4-90C8-CF6C9D4B714F}" destId="{85548D13-FB70-4124-901A-E772036398F4}" srcOrd="0" destOrd="0" presId="urn:microsoft.com/office/officeart/2005/8/layout/list1"/>
    <dgm:cxn modelId="{A5E11902-C8E5-4FC1-A05B-57EB4D7BB17F}" type="presParOf" srcId="{A226FA4A-7ED0-4AB4-90C8-CF6C9D4B714F}" destId="{704E1C69-E166-481B-9389-EDA4176EA8F3}" srcOrd="1" destOrd="0" presId="urn:microsoft.com/office/officeart/2005/8/layout/list1"/>
    <dgm:cxn modelId="{DD12EBD3-071C-4C08-A254-AF6A0BD8AB6B}" type="presParOf" srcId="{1E21E3FF-AADD-4550-A105-68AACF50E861}" destId="{FA46BD58-6C1B-41E9-832E-A9984B16D8B2}" srcOrd="1" destOrd="0" presId="urn:microsoft.com/office/officeart/2005/8/layout/list1"/>
    <dgm:cxn modelId="{80F105D2-3098-4075-94B1-A2AB0F57CEDE}" type="presParOf" srcId="{1E21E3FF-AADD-4550-A105-68AACF50E861}" destId="{0500EDFC-BE47-4D00-AD91-FB82B3028E71}" srcOrd="2" destOrd="0" presId="urn:microsoft.com/office/officeart/2005/8/layout/list1"/>
    <dgm:cxn modelId="{4A535851-CB33-4AED-B0BD-E79D2F3F71E2}" type="presParOf" srcId="{1E21E3FF-AADD-4550-A105-68AACF50E861}" destId="{BF9A4F73-634A-45FB-8DF0-19EC478E9BA1}" srcOrd="3" destOrd="0" presId="urn:microsoft.com/office/officeart/2005/8/layout/list1"/>
    <dgm:cxn modelId="{7CC7810B-EF82-4B5B-92E0-A8700421A417}" type="presParOf" srcId="{1E21E3FF-AADD-4550-A105-68AACF50E861}" destId="{8DE7AFE1-5549-4270-9302-129B5E264D6B}" srcOrd="4" destOrd="0" presId="urn:microsoft.com/office/officeart/2005/8/layout/list1"/>
    <dgm:cxn modelId="{5AD4B2DB-B4A1-46E4-A975-03D1E3113FFB}" type="presParOf" srcId="{8DE7AFE1-5549-4270-9302-129B5E264D6B}" destId="{5EBC9345-2C18-4433-817E-F2B8550E688B}" srcOrd="0" destOrd="0" presId="urn:microsoft.com/office/officeart/2005/8/layout/list1"/>
    <dgm:cxn modelId="{F012C22D-2091-413D-8A2F-250FA2C297EC}" type="presParOf" srcId="{8DE7AFE1-5549-4270-9302-129B5E264D6B}" destId="{F16BBD0E-75C7-45EE-B1A2-24A26AAF2A01}" srcOrd="1" destOrd="0" presId="urn:microsoft.com/office/officeart/2005/8/layout/list1"/>
    <dgm:cxn modelId="{B0914961-74DB-48EB-B70C-1C3BE5062012}" type="presParOf" srcId="{1E21E3FF-AADD-4550-A105-68AACF50E861}" destId="{5D26FD3F-13F7-41BD-B139-6529D7672163}" srcOrd="5" destOrd="0" presId="urn:microsoft.com/office/officeart/2005/8/layout/list1"/>
    <dgm:cxn modelId="{C6B585A4-B979-4C39-93ED-CE62AB6076BB}" type="presParOf" srcId="{1E21E3FF-AADD-4550-A105-68AACF50E861}" destId="{A602EE86-CBA6-4178-944D-BF0DE32F1292}" srcOrd="6" destOrd="0" presId="urn:microsoft.com/office/officeart/2005/8/layout/list1"/>
    <dgm:cxn modelId="{DA8A60DB-128E-4A2D-B6A4-0678E40BFD93}" type="presParOf" srcId="{1E21E3FF-AADD-4550-A105-68AACF50E861}" destId="{AA25E8DD-2DEB-43CA-ABB8-ED2A57662019}" srcOrd="7" destOrd="0" presId="urn:microsoft.com/office/officeart/2005/8/layout/list1"/>
    <dgm:cxn modelId="{454856E8-A492-4C25-8511-DB4F879FCB61}" type="presParOf" srcId="{1E21E3FF-AADD-4550-A105-68AACF50E861}" destId="{9A744561-B88F-4F00-A816-E3B63D240DA0}" srcOrd="8" destOrd="0" presId="urn:microsoft.com/office/officeart/2005/8/layout/list1"/>
    <dgm:cxn modelId="{43B15133-2A80-4AD6-9F36-51C268B748A3}" type="presParOf" srcId="{9A744561-B88F-4F00-A816-E3B63D240DA0}" destId="{274835DF-BF49-4DD5-A724-3735838840A1}" srcOrd="0" destOrd="0" presId="urn:microsoft.com/office/officeart/2005/8/layout/list1"/>
    <dgm:cxn modelId="{2287343E-7CE8-4F30-BBD7-0319C623D92C}" type="presParOf" srcId="{9A744561-B88F-4F00-A816-E3B63D240DA0}" destId="{1FBF76D1-39D3-483A-8B1D-E5093ED30745}" srcOrd="1" destOrd="0" presId="urn:microsoft.com/office/officeart/2005/8/layout/list1"/>
    <dgm:cxn modelId="{5AB4E4AD-F70B-457C-9B1B-7C537ED5156A}" type="presParOf" srcId="{1E21E3FF-AADD-4550-A105-68AACF50E861}" destId="{EC0CEE50-70BB-4022-AA46-40D0B3FB4E9C}" srcOrd="9" destOrd="0" presId="urn:microsoft.com/office/officeart/2005/8/layout/list1"/>
    <dgm:cxn modelId="{DEE2C137-D50A-4738-B806-D2EB64937D74}" type="presParOf" srcId="{1E21E3FF-AADD-4550-A105-68AACF50E861}" destId="{20D61642-B283-42F4-8D98-61482BD6290F}" srcOrd="10" destOrd="0" presId="urn:microsoft.com/office/officeart/2005/8/layout/list1"/>
    <dgm:cxn modelId="{0B87C566-CF0A-4C0C-9FED-E9464B5FDEAC}" type="presParOf" srcId="{1E21E3FF-AADD-4550-A105-68AACF50E861}" destId="{552EA23D-B318-4EE4-8228-823C8EDA7002}" srcOrd="11" destOrd="0" presId="urn:microsoft.com/office/officeart/2005/8/layout/list1"/>
    <dgm:cxn modelId="{D0A3E2D6-A1A3-48BB-8180-3046B0D11FD9}" type="presParOf" srcId="{1E21E3FF-AADD-4550-A105-68AACF50E861}" destId="{00C43E54-A5C0-47BA-BEC5-3BBD6279A3BB}" srcOrd="12" destOrd="0" presId="urn:microsoft.com/office/officeart/2005/8/layout/list1"/>
    <dgm:cxn modelId="{F7F3F7F1-763C-4981-B025-FC8820559E70}" type="presParOf" srcId="{00C43E54-A5C0-47BA-BEC5-3BBD6279A3BB}" destId="{70D7F411-1DEA-4D5A-8742-B2E1E3CD456C}" srcOrd="0" destOrd="0" presId="urn:microsoft.com/office/officeart/2005/8/layout/list1"/>
    <dgm:cxn modelId="{6E18A059-68C3-4F1A-9241-76A1EFD6F2DE}" type="presParOf" srcId="{00C43E54-A5C0-47BA-BEC5-3BBD6279A3BB}" destId="{D544662C-DE5C-4E74-A6E6-A4A5884363F1}" srcOrd="1" destOrd="0" presId="urn:microsoft.com/office/officeart/2005/8/layout/list1"/>
    <dgm:cxn modelId="{EDCC27D1-1CFE-4A43-800D-E72E550E2762}" type="presParOf" srcId="{1E21E3FF-AADD-4550-A105-68AACF50E861}" destId="{ACECF59D-A458-4152-97C0-549E9911860F}" srcOrd="13" destOrd="0" presId="urn:microsoft.com/office/officeart/2005/8/layout/list1"/>
    <dgm:cxn modelId="{6C3C8B9F-7673-4AAF-AEEF-2B27ECC0CCDB}" type="presParOf" srcId="{1E21E3FF-AADD-4550-A105-68AACF50E861}" destId="{25B57677-38CD-48BD-8988-16D738EAB50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00EDFC-BE47-4D00-AD91-FB82B3028E71}">
      <dsp:nvSpPr>
        <dsp:cNvPr id="0" name=""/>
        <dsp:cNvSpPr/>
      </dsp:nvSpPr>
      <dsp:spPr>
        <a:xfrm>
          <a:off x="0" y="543260"/>
          <a:ext cx="435771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4E1C69-E166-481B-9389-EDA4176EA8F3}">
      <dsp:nvSpPr>
        <dsp:cNvPr id="0" name=""/>
        <dsp:cNvSpPr/>
      </dsp:nvSpPr>
      <dsp:spPr>
        <a:xfrm>
          <a:off x="217885" y="49746"/>
          <a:ext cx="4021711" cy="71491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5298" tIns="0" rIns="11529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Стратегический менеджмент в образовательных организациях дополнительного образования как фактор эффективности системы развития дополнительного образования детей </a:t>
          </a:r>
          <a:endParaRPr lang="ru-RU" sz="1200" kern="1200" dirty="0"/>
        </a:p>
      </dsp:txBody>
      <dsp:txXfrm>
        <a:off x="252784" y="84645"/>
        <a:ext cx="3951913" cy="645115"/>
      </dsp:txXfrm>
    </dsp:sp>
    <dsp:sp modelId="{A602EE86-CBA6-4178-944D-BF0DE32F1292}">
      <dsp:nvSpPr>
        <dsp:cNvPr id="0" name=""/>
        <dsp:cNvSpPr/>
      </dsp:nvSpPr>
      <dsp:spPr>
        <a:xfrm>
          <a:off x="0" y="1285665"/>
          <a:ext cx="435771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6BBD0E-75C7-45EE-B1A2-24A26AAF2A01}">
      <dsp:nvSpPr>
        <dsp:cNvPr id="0" name=""/>
        <dsp:cNvSpPr/>
      </dsp:nvSpPr>
      <dsp:spPr>
        <a:xfrm>
          <a:off x="217885" y="1002260"/>
          <a:ext cx="4006734" cy="50480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5298" tIns="0" rIns="11529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Методика подготовки обучающихся к конкурсу «Я - мастер</a:t>
          </a:r>
          <a:endParaRPr lang="ru-RU" sz="1200" kern="1200" dirty="0"/>
        </a:p>
      </dsp:txBody>
      <dsp:txXfrm>
        <a:off x="242528" y="1026903"/>
        <a:ext cx="3957448" cy="455519"/>
      </dsp:txXfrm>
    </dsp:sp>
    <dsp:sp modelId="{20D61642-B283-42F4-8D98-61482BD6290F}">
      <dsp:nvSpPr>
        <dsp:cNvPr id="0" name=""/>
        <dsp:cNvSpPr/>
      </dsp:nvSpPr>
      <dsp:spPr>
        <a:xfrm>
          <a:off x="0" y="2079843"/>
          <a:ext cx="435771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BF76D1-39D3-483A-8B1D-E5093ED30745}">
      <dsp:nvSpPr>
        <dsp:cNvPr id="0" name=""/>
        <dsp:cNvSpPr/>
      </dsp:nvSpPr>
      <dsp:spPr>
        <a:xfrm>
          <a:off x="217885" y="1744665"/>
          <a:ext cx="3985595" cy="5565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5298" tIns="0" rIns="11529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Методика подготовки обучающихся к Чемпионату мира «</a:t>
          </a:r>
          <a:r>
            <a:rPr lang="en-US" sz="1200" kern="1200" smtClean="0"/>
            <a:t>Junior Skills</a:t>
          </a:r>
          <a:r>
            <a:rPr lang="ru-RU" sz="1200" kern="1200" smtClean="0"/>
            <a:t>» по компетенции</a:t>
          </a:r>
          <a:endParaRPr lang="ru-RU" sz="1200" kern="1200" dirty="0"/>
        </a:p>
      </dsp:txBody>
      <dsp:txXfrm>
        <a:off x="245055" y="1771835"/>
        <a:ext cx="3931255" cy="502237"/>
      </dsp:txXfrm>
    </dsp:sp>
    <dsp:sp modelId="{25B57677-38CD-48BD-8988-16D738EAB502}">
      <dsp:nvSpPr>
        <dsp:cNvPr id="0" name=""/>
        <dsp:cNvSpPr/>
      </dsp:nvSpPr>
      <dsp:spPr>
        <a:xfrm>
          <a:off x="0" y="3279063"/>
          <a:ext cx="435771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44662C-DE5C-4E74-A6E6-A4A5884363F1}">
      <dsp:nvSpPr>
        <dsp:cNvPr id="0" name=""/>
        <dsp:cNvSpPr/>
      </dsp:nvSpPr>
      <dsp:spPr>
        <a:xfrm>
          <a:off x="217673" y="2538843"/>
          <a:ext cx="3935229" cy="96161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5298" tIns="0" rIns="115298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</a:t>
          </a:r>
          <a:endParaRPr lang="ru-RU" sz="1200" kern="1200" dirty="0"/>
        </a:p>
      </dsp:txBody>
      <dsp:txXfrm>
        <a:off x="264615" y="2585785"/>
        <a:ext cx="3841345" cy="867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955" y="-236561"/>
            <a:ext cx="9175750" cy="5237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61069" y="858526"/>
            <a:ext cx="85237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400" b="1" kern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Мероприятия Федеральной </a:t>
            </a:r>
            <a:r>
              <a:rPr lang="ru-RU" altLang="ru-RU" sz="24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целевой программы развития образования на 2016-2020 годы в рамках задачи 3  «Реализация мер по развитию научно-образовательной и творческой среды в образовательных организациях, развитие эффективной системы дополнительного образования детей»   по мероприятию 3.2. «Формирование современных управленческих и организационно-экономических механизмов в системе дополнительного образования детей»</a:t>
            </a:r>
            <a:endParaRPr lang="ru-RU" altLang="ru-RU" sz="24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</a:endParaRPr>
          </a:p>
        </p:txBody>
      </p:sp>
      <p:pic>
        <p:nvPicPr>
          <p:cNvPr id="148486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9" t="-25317" r="3548" b="-12151"/>
          <a:stretch>
            <a:fillRect/>
          </a:stretch>
        </p:blipFill>
        <p:spPr bwMode="auto">
          <a:xfrm>
            <a:off x="-211919" y="-341851"/>
            <a:ext cx="9388475" cy="61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7" name="Picture 18" descr="http://abali.ru/wp-content/uploads/2011/09/Coat_of_Arms_of_Tatarstan_ger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406" y="-192880"/>
            <a:ext cx="1079748" cy="95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709" b="-52907"/>
          <a:stretch>
            <a:fillRect/>
          </a:stretch>
        </p:blipFill>
        <p:spPr bwMode="auto">
          <a:xfrm>
            <a:off x="-211918" y="4601742"/>
            <a:ext cx="9388475" cy="79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69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" y="-20241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1518582"/>
              </p:ext>
            </p:extLst>
          </p:nvPr>
        </p:nvGraphicFramePr>
        <p:xfrm>
          <a:off x="611560" y="195486"/>
          <a:ext cx="8229600" cy="673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6733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Создание  базовых площадок в </a:t>
                      </a:r>
                      <a:r>
                        <a:rPr lang="ru-RU" sz="1400" b="1" u="none" strike="noStrike" dirty="0">
                          <a:effectLst/>
                        </a:rPr>
                        <a:t>рамках реализации мероприятий 3.2 "Формирование современных управленческих и организационно- экономических механизмов в системе дополнительного образования детей" ФУПРО на 2016-2020г.г.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b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29951"/>
              </p:ext>
            </p:extLst>
          </p:nvPr>
        </p:nvGraphicFramePr>
        <p:xfrm>
          <a:off x="611561" y="1059582"/>
          <a:ext cx="820891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2736304"/>
                <a:gridCol w="2736304"/>
              </a:tblGrid>
              <a:tr h="18542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муниципальных образований РТ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поданных заявок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Компетенции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Кайбицкий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МР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«Инженерный дизайн»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Мамадышский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МР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Сабинский МР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«Лазерные технологии»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Набережные Челны</a:t>
                      </a:r>
                    </a:p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Ново-Савиновский район г. Казани</a:t>
                      </a:r>
                    </a:p>
                    <a:p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Зеленодольский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МР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Мехатроника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Ново-Савиновский район г. Казани</a:t>
                      </a:r>
                    </a:p>
                    <a:p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МР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Прототипирование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Заинский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МР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«Электроника»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Камско –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Устьинский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МР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«Кровельное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дело»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Иннополис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«Интернет вещи»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314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5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5" y="0"/>
            <a:ext cx="919321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15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5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502896"/>
              </p:ext>
            </p:extLst>
          </p:nvPr>
        </p:nvGraphicFramePr>
        <p:xfrm>
          <a:off x="611560" y="195486"/>
          <a:ext cx="8229600" cy="12272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6733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Разработка и внедрение</a:t>
                      </a:r>
                      <a:r>
                        <a:rPr lang="ru-RU" sz="1600" b="1" u="none" strike="noStrike" baseline="0" dirty="0" smtClean="0">
                          <a:effectLst/>
                        </a:rPr>
                        <a:t> механизмов получения услуг дополнительного образования но основе персонифицированного финансирования </a:t>
                      </a:r>
                      <a:r>
                        <a:rPr lang="ru-RU" sz="1600" b="1" u="none" strike="noStrike" dirty="0" smtClean="0">
                          <a:effectLst/>
                        </a:rPr>
                        <a:t>в </a:t>
                      </a:r>
                      <a:r>
                        <a:rPr lang="ru-RU" sz="1600" b="1" u="none" strike="noStrike" dirty="0">
                          <a:effectLst/>
                        </a:rPr>
                        <a:t>рамках реализации мероприятий 3.2 "Формирование современных управленческих и организационно- экономических механизмов в системе дополнительного образования детей" ФУПРО на 2016-2020г.г.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b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92771" y="1635646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В соответствии с постановлением Кабинета Министров Республики Татарстан от 19.06.2016 года №149 « Об утверждении  Комплекса мер по модернизации современных управленческих и организационно-экономических механизмов в системе дополнительного образования детей в Республике Татарстан в 2016 году. В рамках реализации мероприятия 3.2. «Формирование современных управленческих и организационно-экономических механизмов в системе дополнительного образования детей» ФЦПРО на 2016-2020 годы.</a:t>
            </a:r>
          </a:p>
        </p:txBody>
      </p:sp>
    </p:spTree>
    <p:extLst>
      <p:ext uri="{BB962C8B-B14F-4D97-AF65-F5344CB8AC3E}">
        <p14:creationId xmlns:p14="http://schemas.microsoft.com/office/powerpoint/2010/main" val="390973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143519"/>
              </p:ext>
            </p:extLst>
          </p:nvPr>
        </p:nvGraphicFramePr>
        <p:xfrm>
          <a:off x="611560" y="1347614"/>
          <a:ext cx="8229600" cy="2050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8640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Перечень мероприятий </a:t>
                      </a:r>
                    </a:p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</a:rPr>
                        <a:t> мероприятия 3.2. «Формирование современных управленческих и организационно-экономических механизмов в системе дополнительного образования детей» на 2016 год Федеральной целевой программы развития образования на 2016-2020 годы ФЦПРО 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0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793782"/>
              </p:ext>
            </p:extLst>
          </p:nvPr>
        </p:nvGraphicFramePr>
        <p:xfrm>
          <a:off x="611560" y="195486"/>
          <a:ext cx="8229600" cy="16844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6733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Повышение квалификации руководящих и педагогических работников образовательных</a:t>
                      </a:r>
                      <a:r>
                        <a:rPr lang="ru-RU" sz="1600" b="1" u="none" strike="noStrike" baseline="0" dirty="0" smtClean="0">
                          <a:effectLst/>
                        </a:rPr>
                        <a:t> организаций дополнительного образования (по всем направлениям технического творчества) не менее 600 человек в рамках мероприятия 3.2 «Формирование современных управленческих и организационно-экономических механизмов в системе дополнительного образования детей» ФЦПРО на 2016-2020 годы</a:t>
                      </a:r>
                    </a:p>
                    <a:p>
                      <a:pPr algn="ctr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ctr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67544" y="2283718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Цель:</a:t>
            </a:r>
            <a:r>
              <a:rPr lang="ru-RU" dirty="0"/>
              <a:t> повышение профессионального уровня работников дополнительного образования детей технической направленности в области содержания и методики организации дополнительного образования детей.</a:t>
            </a:r>
          </a:p>
        </p:txBody>
      </p:sp>
    </p:spTree>
    <p:extLst>
      <p:ext uri="{BB962C8B-B14F-4D97-AF65-F5344CB8AC3E}">
        <p14:creationId xmlns:p14="http://schemas.microsoft.com/office/powerpoint/2010/main" val="357409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031304"/>
              </p:ext>
            </p:extLst>
          </p:nvPr>
        </p:nvGraphicFramePr>
        <p:xfrm>
          <a:off x="251520" y="195486"/>
          <a:ext cx="864096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1080120"/>
                <a:gridCol w="352839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Тематика курсов повышения квалификации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Дата  проведения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муниципальных образований РТ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направленности» 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 15 по 25.08.16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Алексеевский,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Верхнеуслонский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МР;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«Методика подготовки обучающихся к Чемпионату мира «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Junior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Skills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» по компетенции «Мобильная робототехника». Стажировка по компетенции «Мобильная робототехника» 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 15 по 25.08.16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Альметьевский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Балтасинский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Бугульминский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Верхнеуслонский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Дрожжановский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Зеленодольский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Лаишевский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Лениногорский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Камско-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Устьинский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Нижнекамский, Сабинский,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Тетюшский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Тукаевский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Черемшанский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Ютазинский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Казань (Авиастроительный, Московский) МР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направленности» 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5-16.09.16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Верхнеуслонский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Чистопольский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Сабинский МР;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«Методика подготовки обучающихся к Чемпионату мира «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Junior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Skills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» по компетенции «Лазерные технологии».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5-16.09.16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Дрожжановский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Лениногорский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МР, Казань (Московский);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«Методика подготовки обучающихся к конкурсу «Я - мастер»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19 – 29.09.16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Алексеевский,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Бугульминский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Верхнеуслонский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Камско-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Устьинский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Лаишевский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Лениногорский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Сабинский,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Тетюшский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Тукаевский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Пестречинский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Черемшанский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5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Ютазинский</a:t>
                      </a:r>
                      <a:r>
                        <a:rPr lang="ru-RU" sz="1050" dirty="0" smtClean="0">
                          <a:latin typeface="Times New Roman" pitchFamily="18" charset="0"/>
                          <a:cs typeface="Times New Roman" pitchFamily="18" charset="0"/>
                        </a:rPr>
                        <a:t> МР;</a:t>
                      </a:r>
                      <a:endParaRPr lang="ru-RU" sz="10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«Методика подготовки обучающихся к Чемпионату мира «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Junior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Skills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» по компетенции «Инженерный дизайн»,  «Сетевое и системное администрирование», «Аэрокосмическая инженерия». 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3-13.10.16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Верхнеуслонский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Бугульминский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Зеленодольский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Лениногорский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Менделеевский,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Черемшанский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Ютазинский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 МР, Казань (Авиастроительный);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396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5-08-2015-13-49-01-hot-razvitie-obrazovaniy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8"/>
            <a:ext cx="1012025" cy="80962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241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142858"/>
            <a:ext cx="864399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Федеральная целевая программа развития образования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2016-2020 годы</a:t>
            </a: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857752" y="1000114"/>
            <a:ext cx="428628" cy="37147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vert270"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стажировочных площадок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00034" y="785800"/>
            <a:ext cx="4071966" cy="42385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Реализуемые программы</a:t>
            </a:r>
            <a:endParaRPr lang="ru-RU" sz="1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14282" y="1071552"/>
          <a:ext cx="4357718" cy="370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1524000" y="2281950"/>
            <a:ext cx="6096000" cy="579600"/>
            <a:chOff x="0" y="1452400"/>
            <a:chExt cx="6096000" cy="5796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1452400"/>
              <a:ext cx="6096000" cy="57960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0" y="1452400"/>
              <a:ext cx="6096000" cy="5796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3548" tIns="15240" rIns="85344" bIns="15240" numCol="1" spcCol="1270" anchor="t" anchorCtr="0">
              <a:noAutofit/>
            </a:bodyPr>
            <a:lstStyle/>
            <a:p>
              <a:pPr marL="114300" lvl="1" indent="-114300" algn="l" defTabSz="533400">
                <a:lnSpc>
                  <a:spcPct val="90000"/>
                </a:lnSpc>
                <a:spcBef>
                  <a:spcPct val="0"/>
                </a:spcBef>
                <a:spcAft>
                  <a:spcPct val="20000"/>
                </a:spcAft>
                <a:buChar char="••"/>
              </a:pPr>
              <a:endParaRPr lang="ru-RU" sz="1200" kern="12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429256" y="1000114"/>
            <a:ext cx="36792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МБУДО «Центр детского технического творчества им. В.П. Чкалова»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МБОУ «СОШ №35 с УИОП» Приволжского района г. Казани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МБОУ «СОШ №91» Ново-Савиновского района г.Казани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Инженерный лицей КНИТУ-КАИ для одаренных детей г. Казань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200" dirty="0" err="1" smtClean="0">
                <a:solidFill>
                  <a:schemeClr val="tx2">
                    <a:lumMod val="75000"/>
                  </a:schemeClr>
                </a:solidFill>
              </a:rPr>
              <a:t>ИТ-лицей</a:t>
            </a: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К(П)ФУ г.Казань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ГАПОУ «Техникум нефтехимии и нефтепереработки Нижнекамского муниципального района РТ</a:t>
            </a:r>
          </a:p>
          <a:p>
            <a:pPr>
              <a:spcAft>
                <a:spcPts val="600"/>
              </a:spcAft>
              <a:buFont typeface="Wingdings" pitchFamily="2" charset="2"/>
              <a:buChar char="q"/>
            </a:pPr>
            <a:r>
              <a:rPr lang="ru-RU" sz="1200" dirty="0" smtClean="0">
                <a:solidFill>
                  <a:schemeClr val="tx2">
                    <a:lumMod val="75000"/>
                  </a:schemeClr>
                </a:solidFill>
              </a:rPr>
              <a:t> ООО «Инновационные решения в образовании»</a:t>
            </a:r>
          </a:p>
        </p:txBody>
      </p:sp>
    </p:spTree>
    <p:extLst>
      <p:ext uri="{BB962C8B-B14F-4D97-AF65-F5344CB8AC3E}">
        <p14:creationId xmlns:p14="http://schemas.microsoft.com/office/powerpoint/2010/main" val="402883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160135"/>
              </p:ext>
            </p:extLst>
          </p:nvPr>
        </p:nvGraphicFramePr>
        <p:xfrm>
          <a:off x="35458" y="987574"/>
          <a:ext cx="9073045" cy="393478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16062"/>
                <a:gridCol w="2417631"/>
                <a:gridCol w="2926326"/>
                <a:gridCol w="1268074"/>
                <a:gridCol w="1170531"/>
                <a:gridCol w="1074421"/>
              </a:tblGrid>
              <a:tr h="356775"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Категория слушателей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Наименование дополнительной профессиональной программы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Кол-во слушателей, чел./групп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Объем на одного слушателя, в часах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Сроки проведения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3307">
                <a:tc gridSpan="6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III </a:t>
                      </a:r>
                      <a:r>
                        <a:rPr lang="ru-RU" sz="1400" dirty="0" smtClean="0"/>
                        <a:t>квартал 2016 года</a:t>
                      </a:r>
                      <a:endParaRPr lang="ru-RU" sz="1400" dirty="0"/>
                    </a:p>
                  </a:txBody>
                  <a:tcPr marL="18310" marR="1831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8036">
                <a:tc>
                  <a:txBody>
                    <a:bodyPr/>
                    <a:lstStyle/>
                    <a:p>
                      <a:pPr marL="342900" marR="25400" lvl="0" indent="-342900" algn="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«Развитие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направленности. </a:t>
                      </a:r>
                      <a:r>
                        <a:rPr lang="ru-RU" sz="800" dirty="0" smtClean="0">
                          <a:effectLst/>
                        </a:rPr>
                        <a:t>                                                      Введение </a:t>
                      </a:r>
                      <a:r>
                        <a:rPr lang="ru-RU" sz="800" dirty="0">
                          <a:effectLst/>
                        </a:rPr>
                        <a:t>в программу </a:t>
                      </a:r>
                      <a:r>
                        <a:rPr lang="en-US" sz="800" dirty="0">
                          <a:effectLst/>
                        </a:rPr>
                        <a:t>Junior Skills</a:t>
                      </a:r>
                      <a:r>
                        <a:rPr lang="ru-RU" sz="800" dirty="0">
                          <a:effectLst/>
                        </a:rPr>
                        <a:t>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25 / 2</a:t>
                      </a: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25 / </a:t>
                      </a:r>
                      <a:r>
                        <a:rPr lang="ru-RU" sz="800" dirty="0" smtClean="0">
                          <a:effectLst/>
                        </a:rPr>
                        <a:t>1</a:t>
                      </a: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72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15 </a:t>
                      </a:r>
                      <a:r>
                        <a:rPr lang="ru-RU" sz="800" dirty="0">
                          <a:effectLst/>
                        </a:rPr>
                        <a:t>– </a:t>
                      </a:r>
                      <a:r>
                        <a:rPr lang="ru-RU" sz="800" dirty="0" smtClean="0">
                          <a:effectLst/>
                        </a:rPr>
                        <a:t>25.08.16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704895">
                <a:tc>
                  <a:txBody>
                    <a:bodyPr/>
                    <a:lstStyle/>
                    <a:p>
                      <a:pPr marL="342900" marR="25400" lvl="0" indent="-342900" algn="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ct val="10000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ct val="10000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«Развитие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направленности. </a:t>
                      </a:r>
                      <a:r>
                        <a:rPr lang="ru-RU" sz="800" dirty="0" smtClean="0">
                          <a:effectLst/>
                        </a:rPr>
                        <a:t>                                            Введение </a:t>
                      </a:r>
                      <a:r>
                        <a:rPr lang="ru-RU" sz="800" dirty="0">
                          <a:effectLst/>
                        </a:rPr>
                        <a:t>в программу </a:t>
                      </a:r>
                      <a:r>
                        <a:rPr lang="en-US" sz="800" dirty="0">
                          <a:effectLst/>
                        </a:rPr>
                        <a:t>Junior Skills</a:t>
                      </a:r>
                      <a:r>
                        <a:rPr lang="ru-RU" sz="800" dirty="0">
                          <a:effectLst/>
                        </a:rPr>
                        <a:t>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25 / </a:t>
                      </a:r>
                      <a:r>
                        <a:rPr lang="ru-RU" sz="800" dirty="0" smtClean="0">
                          <a:effectLst/>
                        </a:rPr>
                        <a:t>2                                                  </a:t>
                      </a: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25 </a:t>
                      </a:r>
                      <a:r>
                        <a:rPr lang="ru-RU" sz="800" dirty="0">
                          <a:effectLst/>
                        </a:rPr>
                        <a:t>/ 1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72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15 – 25.08.16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</a:tr>
              <a:tr h="778036">
                <a:tc>
                  <a:txBody>
                    <a:bodyPr/>
                    <a:lstStyle/>
                    <a:p>
                      <a:pPr marL="342900" marR="25400" lvl="0" indent="-342900" algn="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«Развитие научно-образовательной и творческой среды в образовательных организациях, реализующих дополнительные общеобразовательные программ технической направленности. </a:t>
                      </a:r>
                      <a:r>
                        <a:rPr lang="ru-RU" sz="800" dirty="0" smtClean="0">
                          <a:effectLst/>
                        </a:rPr>
                        <a:t>                                                Введение </a:t>
                      </a:r>
                      <a:r>
                        <a:rPr lang="ru-RU" sz="800" dirty="0">
                          <a:effectLst/>
                        </a:rPr>
                        <a:t>в программу </a:t>
                      </a:r>
                      <a:r>
                        <a:rPr lang="en-US" sz="800" dirty="0">
                          <a:effectLst/>
                        </a:rPr>
                        <a:t>Junior Skills</a:t>
                      </a:r>
                      <a:r>
                        <a:rPr lang="ru-RU" sz="800" dirty="0">
                          <a:effectLst/>
                        </a:rPr>
                        <a:t>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20 / 1</a:t>
                      </a:r>
                    </a:p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25 / </a:t>
                      </a:r>
                      <a:r>
                        <a:rPr lang="ru-RU" sz="800" dirty="0" smtClean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 – 16.09.16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</a:tr>
              <a:tr h="863367">
                <a:tc>
                  <a:txBody>
                    <a:bodyPr/>
                    <a:lstStyle/>
                    <a:p>
                      <a:pPr marL="342900" marR="25400" lvl="0" indent="-342900" algn="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«Методика подготовки обучающихся к конкурсу </a:t>
                      </a:r>
                      <a:r>
                        <a:rPr lang="ru-RU" sz="800" dirty="0" smtClean="0">
                          <a:effectLst/>
                        </a:rPr>
                        <a:t>       «</a:t>
                      </a:r>
                      <a:r>
                        <a:rPr lang="ru-RU" sz="800" dirty="0">
                          <a:effectLst/>
                        </a:rPr>
                        <a:t>Я - мастер»</a:t>
                      </a:r>
                    </a:p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30 / 1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19 – 29.09.16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310" marR="18310" marT="0" marB="0"/>
                </a:tc>
              </a:tr>
            </a:tbl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66125"/>
              </p:ext>
            </p:extLst>
          </p:nvPr>
        </p:nvGraphicFramePr>
        <p:xfrm>
          <a:off x="107504" y="51470"/>
          <a:ext cx="8784976" cy="93610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84976"/>
              </a:tblGrid>
              <a:tr h="9361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План-график образовательной деятельности </a:t>
                      </a: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Государственного бюджетного учреждения дополнительного образования </a:t>
                      </a: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«Республиканский центр внешкольной работы» </a:t>
                      </a: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для работников дополнительного образования </a:t>
                      </a:r>
                    </a:p>
                    <a:p>
                      <a:pPr algn="ctr" fontAlgn="b"/>
                      <a:r>
                        <a:rPr lang="ru-RU" sz="1200" b="1" u="none" strike="noStrike" dirty="0" smtClean="0">
                          <a:effectLst/>
                        </a:rPr>
                        <a:t>детей технической направленности Республики Татарстан на 2016 год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934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407341"/>
              </p:ext>
            </p:extLst>
          </p:nvPr>
        </p:nvGraphicFramePr>
        <p:xfrm>
          <a:off x="132111" y="267494"/>
          <a:ext cx="8928990" cy="44963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096344"/>
                <a:gridCol w="2952328"/>
                <a:gridCol w="864096"/>
                <a:gridCol w="864096"/>
                <a:gridCol w="1152126"/>
              </a:tblGrid>
              <a:tr h="360042">
                <a:tc gridSpan="5"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IV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квартал 2016 года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 anchor="ctr"/>
                </a:tc>
                <a:tc hMerge="1"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 hMerge="1"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 hMerge="1"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 hMerge="1"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752047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«Методика подготовки обучающихся к Чемпионату мира «</a:t>
                      </a:r>
                      <a:r>
                        <a:rPr lang="en-US" sz="800" dirty="0">
                          <a:effectLst/>
                        </a:rPr>
                        <a:t>Junior Skills</a:t>
                      </a:r>
                      <a:r>
                        <a:rPr lang="ru-RU" sz="800" dirty="0">
                          <a:effectLst/>
                        </a:rPr>
                        <a:t>». Компетенция «Инженерный дизайн». Компетенция «Сетевое и системное администрирование»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25 / 1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72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 – 13.10.16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752047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«Методика подготовки обучающихся к Чемпионату мира «</a:t>
                      </a:r>
                      <a:r>
                        <a:rPr lang="en-US" sz="800">
                          <a:effectLst/>
                        </a:rPr>
                        <a:t>Junior Skills</a:t>
                      </a:r>
                      <a:r>
                        <a:rPr lang="ru-RU" sz="800">
                          <a:effectLst/>
                        </a:rPr>
                        <a:t>». Компетенции «Прототипирование, токарные и фрезерные работы на станках с ЧПУ, электромонтажные работы»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 / 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72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17 – 27.10.16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564035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«Методика подготовки обучающихся к Чемпионату мира «</a:t>
                      </a:r>
                      <a:r>
                        <a:rPr lang="en-US" sz="800">
                          <a:effectLst/>
                        </a:rPr>
                        <a:t>Junior Skills</a:t>
                      </a:r>
                      <a:r>
                        <a:rPr lang="ru-RU" sz="800">
                          <a:effectLst/>
                        </a:rPr>
                        <a:t>». Компетенция «Аэрокосмическая инженерия». Компетенция «Электроника»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 / 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31.10 – 12.11.16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752047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Директора, заместители директора, заведующие отделами образовательных организаций дополнительного образования детей технической направленности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«Стратегический менеджмент в образовательных организациях дополнительного образования как фактор эффективности системы дополнительного образования детей» 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 / 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21.11 – 1.12.16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564035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«Методика подготовки обучающихся к Чемпионату мира «</a:t>
                      </a:r>
                      <a:r>
                        <a:rPr lang="en-US" sz="800">
                          <a:effectLst/>
                        </a:rPr>
                        <a:t>Junior Skills</a:t>
                      </a:r>
                      <a:r>
                        <a:rPr lang="ru-RU" sz="800">
                          <a:effectLst/>
                        </a:rPr>
                        <a:t>» Компетенция «Лазерные технологии»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 / 1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72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5 – 16.12.16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564035"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Педагоги дополнительного образования технической направленности образовательных организаций общего и дополнительного образования детей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l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«Методика подготовки обучающихся к Чемпионату мира «</a:t>
                      </a:r>
                      <a:r>
                        <a:rPr lang="en-US" sz="800">
                          <a:effectLst/>
                        </a:rPr>
                        <a:t>Junior Skills</a:t>
                      </a:r>
                      <a:r>
                        <a:rPr lang="ru-RU" sz="800">
                          <a:effectLst/>
                        </a:rPr>
                        <a:t>». Компетенция «Мобильная робототехника»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 / 2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72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19 – 29.12.16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  <a:tr h="188012">
                <a:tc>
                  <a:txBody>
                    <a:bodyPr/>
                    <a:lstStyle/>
                    <a:p>
                      <a:pPr marR="25400" algn="just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ИТОГО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just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600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ts val="1330"/>
                        </a:lnSpc>
                        <a:spcBef>
                          <a:spcPts val="3300"/>
                        </a:spcBef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9199" marR="29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786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248720"/>
              </p:ext>
            </p:extLst>
          </p:nvPr>
        </p:nvGraphicFramePr>
        <p:xfrm>
          <a:off x="611560" y="267494"/>
          <a:ext cx="8229600" cy="1296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12961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smtClean="0">
                          <a:effectLst/>
                        </a:rPr>
                        <a:t>Создание ресурсного центра для методического обеспечения, организации дополнительного профессионального образования педагогов дополнительного образования и координация деятельности образовательных</a:t>
                      </a:r>
                      <a:r>
                        <a:rPr lang="ru-RU" sz="1600" b="1" u="none" strike="noStrike" baseline="0" dirty="0" smtClean="0">
                          <a:effectLst/>
                        </a:rPr>
                        <a:t> организаций, реализующих дополнительные общеобразовательные программы технической направленности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b"/>
                </a:tc>
              </a:tr>
            </a:tbl>
          </a:graphicData>
        </a:graphic>
      </p:graphicFrame>
      <p:sp>
        <p:nvSpPr>
          <p:cNvPr id="6" name="Объект 13"/>
          <p:cNvSpPr>
            <a:spLocks noGrp="1"/>
          </p:cNvSpPr>
          <p:nvPr>
            <p:ph idx="1"/>
          </p:nvPr>
        </p:nvSpPr>
        <p:spPr>
          <a:xfrm>
            <a:off x="3923928" y="1707654"/>
            <a:ext cx="4896544" cy="2376264"/>
          </a:xfrm>
        </p:spPr>
        <p:txBody>
          <a:bodyPr>
            <a:normAutofit fontScale="92500"/>
          </a:bodyPr>
          <a:lstStyle/>
          <a:p>
            <a:pPr algn="just">
              <a:buFont typeface="Wingdings" pitchFamily="2" charset="2"/>
              <a:buChar char="q"/>
            </a:pPr>
            <a:r>
              <a:rPr lang="ru-RU" sz="1350" b="1" dirty="0"/>
              <a:t>Миссия ресурсно-методического центра «РЦВР» </a:t>
            </a:r>
            <a:r>
              <a:rPr lang="ru-RU" sz="1350" dirty="0"/>
              <a:t>– это содействие развитию системы дополнительного образования в Республике Татарстан </a:t>
            </a:r>
            <a:r>
              <a:rPr lang="ru-RU" sz="1350" dirty="0" smtClean="0"/>
              <a:t>.</a:t>
            </a:r>
          </a:p>
          <a:p>
            <a:pPr marL="0" indent="0" algn="just">
              <a:buNone/>
            </a:pPr>
            <a:endParaRPr lang="ru-RU" sz="1350" dirty="0"/>
          </a:p>
          <a:p>
            <a:pPr algn="just">
              <a:buFont typeface="Wingdings" pitchFamily="2" charset="2"/>
              <a:buChar char="q"/>
            </a:pPr>
            <a:r>
              <a:rPr lang="ru-RU" sz="1350" b="1" dirty="0" smtClean="0"/>
              <a:t>Государственное </a:t>
            </a:r>
            <a:r>
              <a:rPr lang="ru-RU" sz="1350" b="1" dirty="0"/>
              <a:t>бюджетное учреждение дополнительного образования "Республиканский центр внешкольной работы"</a:t>
            </a:r>
            <a:r>
              <a:rPr lang="ru-RU" sz="1350" dirty="0"/>
              <a:t>– </a:t>
            </a:r>
            <a:r>
              <a:rPr lang="ru-RU" sz="1350" dirty="0" smtClean="0"/>
              <a:t> цель информационно- методическая поддержка </a:t>
            </a:r>
            <a:r>
              <a:rPr lang="ru-RU" sz="1350" dirty="0"/>
              <a:t>развития системы дополнительного (внешкольного) образования в </a:t>
            </a:r>
            <a:r>
              <a:rPr lang="ru-RU" sz="1350" dirty="0" smtClean="0"/>
              <a:t>Республике Татарстан </a:t>
            </a:r>
            <a:r>
              <a:rPr lang="ru-RU" sz="1350" dirty="0"/>
              <a:t>на основе стратегических ориентиров государственной политики и запросов общества</a:t>
            </a:r>
            <a:r>
              <a:rPr lang="ru-RU" sz="1350" dirty="0" smtClean="0"/>
              <a:t>.</a:t>
            </a:r>
          </a:p>
          <a:p>
            <a:pPr marL="0" indent="0">
              <a:buClr>
                <a:srgbClr val="3C4743"/>
              </a:buClr>
              <a:buNone/>
            </a:pPr>
            <a:endParaRPr lang="ru-RU" dirty="0">
              <a:solidFill>
                <a:srgbClr val="3C4743"/>
              </a:solidFill>
              <a:latin typeface="Calibri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t="15508" r="24542" b="44795"/>
          <a:stretch/>
        </p:blipFill>
        <p:spPr>
          <a:xfrm>
            <a:off x="755576" y="1882476"/>
            <a:ext cx="2998621" cy="151773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2117" y="4155926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МОДЕЛЬ РЕСПУБЛИКАНСКОГО РЕСУРСНО-МЕТОДИЧЕСКОГО ЦЕНТРА ДОПОЛНИТЕЛЬНОГО ОБРАЗОВАНИЯ И ВНЕШКОЛЬНОЙ </a:t>
            </a:r>
            <a:r>
              <a:rPr lang="ru-RU" sz="1200" dirty="0" smtClean="0"/>
              <a:t>РАБОТЫ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8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5" y="8539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774906"/>
              </p:ext>
            </p:extLst>
          </p:nvPr>
        </p:nvGraphicFramePr>
        <p:xfrm>
          <a:off x="611560" y="195486"/>
          <a:ext cx="8229600" cy="6733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29600"/>
              </a:tblGrid>
              <a:tr h="67333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</a:rPr>
                        <a:t>Создание  базовых площадок в </a:t>
                      </a:r>
                      <a:r>
                        <a:rPr lang="ru-RU" sz="1400" b="1" u="none" strike="noStrike" dirty="0">
                          <a:effectLst/>
                        </a:rPr>
                        <a:t>рамках реализации мероприятий 3.2 "Формирование современных управленческих и организационно- экономических механизмов в системе дополнительного образования детей" ФУПРО на 2016-2020г.г.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/>
                      </a:endParaRPr>
                    </a:p>
                  </a:txBody>
                  <a:tcPr marL="8016" marR="8016" marT="8016" marB="0" anchor="b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41979" y="987574"/>
            <a:ext cx="86409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В соответствии с постановлением Кабинета Министров Республики Татарстан от 19.06.2016 года №149 « Об утверждении  Комплекса мер по модернизации современных управленческих и организационно-экономических механизмов в системе дополнительного образования детей в Республике Татарстан в 2016 году. В рамках реализации мероприятия 3.2. «Формирование современных управленческих и организационно-экономических механизмов в системе дополнительного образования детей» ФЦПРО на 2016-2020 годы.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1979" y="2379724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Предусмотрено создание </a:t>
            </a:r>
            <a:r>
              <a:rPr lang="ru-RU" sz="1400" dirty="0"/>
              <a:t>базовых площадок  по развитию технической компетенции </a:t>
            </a:r>
            <a:r>
              <a:rPr lang="ru-RU" sz="1400" dirty="0" smtClean="0"/>
              <a:t>учащихся и педагогических работников </a:t>
            </a:r>
            <a:r>
              <a:rPr lang="ru-RU" sz="1400" dirty="0"/>
              <a:t>через стандарты </a:t>
            </a:r>
            <a:r>
              <a:rPr lang="en-US" sz="1400" dirty="0" err="1"/>
              <a:t>WorldSkills</a:t>
            </a:r>
            <a:r>
              <a:rPr lang="en-US" sz="1400" dirty="0"/>
              <a:t> </a:t>
            </a:r>
            <a:r>
              <a:rPr lang="ru-RU" sz="1400" dirty="0"/>
              <a:t> в рамках </a:t>
            </a:r>
            <a:r>
              <a:rPr lang="ru-RU" sz="1400" dirty="0" err="1"/>
              <a:t>JuniorSkills</a:t>
            </a:r>
            <a:r>
              <a:rPr lang="ru-RU" sz="1400" dirty="0"/>
              <a:t> по 7 компетенциям :</a:t>
            </a:r>
          </a:p>
          <a:p>
            <a:r>
              <a:rPr lang="ru-RU" sz="1400" dirty="0"/>
              <a:t>1.	Инженерный дизайн </a:t>
            </a:r>
          </a:p>
          <a:p>
            <a:r>
              <a:rPr lang="ru-RU" sz="1400" dirty="0"/>
              <a:t>2.	Интернет вещей</a:t>
            </a:r>
          </a:p>
          <a:p>
            <a:r>
              <a:rPr lang="ru-RU" sz="1400" dirty="0"/>
              <a:t>3.	Кровельное дело </a:t>
            </a:r>
          </a:p>
          <a:p>
            <a:r>
              <a:rPr lang="ru-RU" sz="1400" dirty="0"/>
              <a:t>4.	Лазерные технологии </a:t>
            </a:r>
          </a:p>
          <a:p>
            <a:r>
              <a:rPr lang="ru-RU" sz="1400" dirty="0"/>
              <a:t>5.	</a:t>
            </a:r>
            <a:r>
              <a:rPr lang="ru-RU" sz="1400" dirty="0" err="1"/>
              <a:t>Мехатроника</a:t>
            </a:r>
            <a:r>
              <a:rPr lang="ru-RU" sz="1400" dirty="0"/>
              <a:t>   </a:t>
            </a:r>
          </a:p>
          <a:p>
            <a:r>
              <a:rPr lang="ru-RU" sz="1400" dirty="0"/>
              <a:t>6.	</a:t>
            </a:r>
            <a:r>
              <a:rPr lang="ru-RU" sz="1400" dirty="0" err="1"/>
              <a:t>Прототипирование</a:t>
            </a:r>
            <a:r>
              <a:rPr lang="ru-RU" sz="1400" dirty="0"/>
              <a:t> </a:t>
            </a:r>
          </a:p>
          <a:p>
            <a:r>
              <a:rPr lang="ru-RU" sz="1400" dirty="0"/>
              <a:t>7.	Электроника</a:t>
            </a:r>
          </a:p>
        </p:txBody>
      </p:sp>
    </p:spTree>
    <p:extLst>
      <p:ext uri="{BB962C8B-B14F-4D97-AF65-F5344CB8AC3E}">
        <p14:creationId xmlns:p14="http://schemas.microsoft.com/office/powerpoint/2010/main" val="216344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</TotalTime>
  <Words>1383</Words>
  <Application>Microsoft Office PowerPoint</Application>
  <PresentationFormat>Экран (16:9)</PresentationFormat>
  <Paragraphs>166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Федеральная целевая программа развития образования  на 2016-2020 годы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Пронина</dc:creator>
  <cp:lastModifiedBy>Gulnara</cp:lastModifiedBy>
  <cp:revision>121</cp:revision>
  <cp:lastPrinted>2016-07-18T14:56:29Z</cp:lastPrinted>
  <dcterms:created xsi:type="dcterms:W3CDTF">2016-05-21T16:14:26Z</dcterms:created>
  <dcterms:modified xsi:type="dcterms:W3CDTF">2016-07-21T12:09:34Z</dcterms:modified>
</cp:coreProperties>
</file>